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71" r:id="rId7"/>
    <p:sldId id="273" r:id="rId8"/>
    <p:sldId id="290" r:id="rId9"/>
    <p:sldId id="272" r:id="rId10"/>
    <p:sldId id="282" r:id="rId11"/>
    <p:sldId id="278" r:id="rId12"/>
    <p:sldId id="285" r:id="rId13"/>
    <p:sldId id="287" r:id="rId14"/>
    <p:sldId id="274" r:id="rId15"/>
    <p:sldId id="266" r:id="rId16"/>
    <p:sldId id="28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6" d="100"/>
          <a:sy n="76" d="100"/>
        </p:scale>
        <p:origin x="-18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www.zastavki.com/pictures/640x480/2013/Nature__038640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5674157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5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41"/>
            <a:ext cx="7455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№368»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504" y="5466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 воспитатель: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Шурыгина О.В.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353" y="1884856"/>
            <a:ext cx="8335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Зимующие </a:t>
            </a:r>
            <a:r>
              <a:rPr lang="ru-RU" sz="4000" b="1" dirty="0" smtClean="0">
                <a:solidFill>
                  <a:srgbClr val="FF0000"/>
                </a:solidFill>
              </a:rPr>
              <a:t>птицы – наши друзья»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750" y="1287979"/>
            <a:ext cx="559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Экологический проект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webdesign.org/img_articles/15030/20.jpg" id="6" name="Picture 6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-685801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7272808" cy="9286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b="1" dirty="0" lang="ru-RU" smtClean="0" sz="28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Образовательная деятельность </a:t>
            </a:r>
            <a:br>
              <a:rPr b="1" dirty="0" lang="ru-RU" smtClean="0" sz="28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mtClean="0" sz="28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Оригами «Зимующие птицы»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20"/>
          <a:stretch>
            <a:fillRect/>
          </a:stretch>
        </p:blipFill>
        <p:spPr>
          <a:xfrm>
            <a:off x="827584" y="404664"/>
            <a:ext cx="2844316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t="105"/>
          <a:stretch/>
        </p:blipFill>
        <p:spPr>
          <a:xfrm>
            <a:off x="323528" y="4084765"/>
            <a:ext cx="2808312" cy="2321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1880" y="6006479"/>
            <a:ext cx="527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400">
                <a:solidFill>
                  <a:srgbClr val="FF0000"/>
                </a:solidFill>
                <a:latin charset="0" typeface="Arial"/>
                <a:cs charset="0" typeface="Arial"/>
              </a:rPr>
              <a:t>Лепка «Птицы на кормушке»,</a:t>
            </a:r>
          </a:p>
          <a:p>
            <a:r>
              <a:rPr b="1" dirty="0" err="1" lang="ru-RU" smtClean="0" sz="2400">
                <a:solidFill>
                  <a:srgbClr val="FF0000"/>
                </a:solidFill>
                <a:latin charset="0" typeface="Arial"/>
                <a:cs charset="0" typeface="Arial"/>
              </a:rPr>
              <a:t>Пластилинография</a:t>
            </a:r>
            <a:r>
              <a:rPr b="1" dirty="0" lang="ru-RU" smtClean="0" sz="2400">
                <a:solidFill>
                  <a:srgbClr val="FF0000"/>
                </a:solidFill>
                <a:latin charset="0" typeface="Arial"/>
                <a:cs charset="0" typeface="Arial"/>
              </a:rPr>
              <a:t> «</a:t>
            </a:r>
            <a:r>
              <a:rPr b="1" dirty="0" lang="ru-RU" smtClean="0" sz="2400">
                <a:solidFill>
                  <a:srgbClr val="FF0000"/>
                </a:solidFill>
                <a:latin charset="0" typeface="Arial"/>
                <a:cs charset="0" typeface="Arial"/>
              </a:rPr>
              <a:t>Снегири</a:t>
            </a:r>
            <a:r>
              <a:rPr b="1" dirty="0" lang="ru-RU" smtClean="0" sz="2400">
                <a:solidFill>
                  <a:srgbClr val="FF0000"/>
                </a:solidFill>
                <a:latin charset="0" typeface="Arial"/>
                <a:cs charset="0" typeface="Arial"/>
              </a:rPr>
              <a:t>»</a:t>
            </a:r>
            <a:endParaRPr dirty="0"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30"/>
          <a:stretch>
            <a:fillRect/>
          </a:stretch>
        </p:blipFill>
        <p:spPr>
          <a:xfrm>
            <a:off x="5292080" y="332656"/>
            <a:ext cx="2787774" cy="3384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49" y="3957032"/>
            <a:ext cx="2688299" cy="2016224"/>
          </a:xfrm>
          <a:prstGeom prst="rect">
            <a:avLst/>
          </a:prstGeom>
        </p:spPr>
      </p:pic>
      <p:pic>
        <p:nvPicPr>
          <p:cNvPr descr="http://festival.1september.ru/articles/507456/pril5.jpg" id="12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7174971" y="4286483"/>
            <a:ext cx="1809763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28575">
            <a:solidFill>
              <a:srgbClr val="00B0F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9865726"/>
      </p:ext>
    </p:extLst>
  </p:cSld>
  <p:clrMapOvr>
    <a:masterClrMapping/>
  </p:clrMapOvr>
  <p:transition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45" y="-464347"/>
            <a:ext cx="8229600" cy="9286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Городская акция «Синичкин дом»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0" y="439485"/>
            <a:ext cx="4713872" cy="3144116"/>
          </a:xfrm>
          <a:prstGeom prst="rect">
            <a:avLst/>
          </a:prstGeom>
        </p:spPr>
      </p:pic>
      <p:pic>
        <p:nvPicPr>
          <p:cNvPr id="7" name="Picture 3" descr="D:\фото тел\Camera\IMG_20170320_114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875497" cy="25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тел\Camera\IMG_20170323_081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15" y="3677720"/>
            <a:ext cx="4243970" cy="31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0" y="3836860"/>
            <a:ext cx="4056385" cy="32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657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9286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Развешивание кормушек на территории детского сада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5" y="2371192"/>
            <a:ext cx="3186354" cy="4248472"/>
          </a:xfrm>
          <a:prstGeom prst="rect">
            <a:avLst/>
          </a:prstGeom>
        </p:spPr>
      </p:pic>
      <p:pic>
        <p:nvPicPr>
          <p:cNvPr id="3076" name="Picture 4" descr="https://fs00.infourok.ru/images/doc/176/202509/hello_html_m510ee6b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" y="4365104"/>
            <a:ext cx="51497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363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9286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Наблюдение за зимующими птицами на прогулке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1616"/>
            <a:ext cx="259228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4831"/>
            <a:ext cx="3219822" cy="4293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104" y="5088382"/>
            <a:ext cx="365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про птиц,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про птиц.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playcast.ru/uploads/2018/07/05/254997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97927"/>
            <a:ext cx="1971476" cy="18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13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webdesign.org/img_articles/15030/20.jpg" id="6" name="Picture 6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-50009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928694"/>
          </a:xfrm>
        </p:spPr>
        <p:txBody>
          <a:bodyPr/>
          <a:lstStyle/>
          <a:p>
            <a:pPr eaLnBrk="1" hangingPunct="1"/>
            <a:r>
              <a:rPr b="1" dirty="0" lang="ru-RU" smtClean="0" sz="2800">
                <a:solidFill>
                  <a:srgbClr val="002060"/>
                </a:solidFill>
                <a:latin charset="0" typeface="Arial"/>
                <a:cs charset="0" typeface="Arial"/>
              </a:rPr>
              <a:t>Совместные с родителями 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eaLnBrk="1" hangingPunct="1">
              <a:buFont charset="0" typeface="Arial"/>
              <a:buNone/>
            </a:pPr>
            <a:r>
              <a:rPr dirty="0" lang="ru-RU" smtClean="0">
                <a:latin charset="0" typeface="Arial"/>
                <a:cs charset="0" typeface="Arial"/>
              </a:rPr>
              <a:t>   </a:t>
            </a:r>
            <a:r>
              <a:rPr dirty="0" lang="ru-RU" smtClean="0" sz="2000">
                <a:solidFill>
                  <a:srgbClr val="002060"/>
                </a:solidFill>
                <a:latin charset="0" typeface="Arial"/>
                <a:cs charset="0" typeface="Arial"/>
              </a:rPr>
              <a:t>Наблюдение за синицей, наблюдение за зимующими птицами, наблюдение за вороной, наблюдение за снегирем, наблюдение за голубями, наблюдение за синичкой</a:t>
            </a:r>
            <a:r>
              <a:rPr dirty="0" lang="ru-RU" smtClean="0" sz="2400">
                <a:solidFill>
                  <a:srgbClr val="002060"/>
                </a:solidFill>
                <a:latin charset="0" typeface="Arial"/>
                <a:cs charset="0" typeface="Arial"/>
              </a:rPr>
              <a:t>.</a:t>
            </a:r>
          </a:p>
          <a:p>
            <a:pPr eaLnBrk="1" hangingPunct="1">
              <a:buFont charset="0" typeface="Arial"/>
              <a:buNone/>
            </a:pPr>
            <a:r>
              <a:rPr dirty="0" lang="ru-RU" smtClean="0" sz="2400">
                <a:solidFill>
                  <a:srgbClr val="002060"/>
                </a:solidFill>
                <a:latin charset="0" typeface="Arial"/>
                <a:cs charset="0" typeface="Arial"/>
              </a:rPr>
              <a:t/>
            </a:r>
            <a:br>
              <a:rPr dirty="0" lang="ru-RU" smtClean="0" sz="2400">
                <a:solidFill>
                  <a:srgbClr val="002060"/>
                </a:solidFill>
                <a:latin charset="0" typeface="Arial"/>
                <a:cs charset="0" typeface="Arial"/>
              </a:rPr>
            </a:br>
            <a:endParaRPr dirty="0" lang="ru-RU" smtClean="0" sz="2400">
              <a:solidFill>
                <a:srgbClr val="002060"/>
              </a:solidFill>
              <a:latin charset="0" typeface="Arial"/>
              <a:cs charset="0" typeface="Arial"/>
            </a:endParaRPr>
          </a:p>
          <a:p>
            <a:pPr eaLnBrk="1" hangingPunct="1">
              <a:buFont charset="0" typeface="Arial"/>
              <a:buNone/>
            </a:pPr>
            <a:r>
              <a:rPr b="1" dirty="0" lang="ru-RU" smtClean="0" sz="2400">
                <a:solidFill>
                  <a:srgbClr val="002060"/>
                </a:solidFill>
                <a:latin charset="0" typeface="Arial"/>
                <a:cs charset="0" typeface="Arial"/>
              </a:rPr>
              <a:t> </a:t>
            </a:r>
            <a:endParaRPr dirty="0" lang="ru-RU" smtClean="0" sz="2400">
              <a:solidFill>
                <a:srgbClr val="002060"/>
              </a:solidFill>
              <a:latin charset="0" typeface="Arial"/>
              <a:cs charset="0" typeface="Arial"/>
            </a:endParaRPr>
          </a:p>
        </p:txBody>
      </p:sp>
      <p:pic>
        <p:nvPicPr>
          <p:cNvPr descr="0_7a6b2_8e1aec51_S.gif" id="7" name="Рисунок 6"/>
          <p:cNvPicPr>
            <a:picLocks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857884" y="2786058"/>
            <a:ext cx="30972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Documents and Settings\kroz\Рабочий стол\макс\IMG_8962.JPG" id="8" name="Picture 3"/>
          <p:cNvPicPr>
            <a:picLocks noChangeArrowheads="1" noChangeAspect="1"/>
          </p:cNvPicPr>
          <p:nvPr/>
        </p:nvPicPr>
        <p:blipFill>
          <a:blip cstate="print" r:embed="rId4"/>
          <a:srcRect t="25"/>
          <a:stretch>
            <a:fillRect/>
          </a:stretch>
        </p:blipFill>
        <p:spPr bwMode="auto">
          <a:xfrm>
            <a:off x="5214942" y="1714488"/>
            <a:ext cx="3451531" cy="466866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C:\Documents and Settings\kroz\Рабочий стол\макс\330X4-6lBnA.jpg" id="9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14282" y="2143115"/>
            <a:ext cx="4857784" cy="384993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ransition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6529406" cy="650085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3" y="-256928"/>
            <a:ext cx="5572163" cy="1773019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Акция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D21C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D21C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Покорми  птиц зимой!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D21C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5796"/>
            <a:ext cx="2427734" cy="323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84285"/>
            <a:ext cx="3528392" cy="4704523"/>
          </a:xfrm>
          <a:prstGeom prst="rect">
            <a:avLst/>
          </a:prstGeom>
        </p:spPr>
      </p:pic>
      <p:pic>
        <p:nvPicPr>
          <p:cNvPr id="9218" name="Picture 2" descr="http://www.playcast.ru/uploads/2016/12/16/209155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5095966" cy="34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webdesign.org/img_articles/15030/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235071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кругозор детей о зимующих птицах.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группы пополнилась: литературой, иллюстрациями, стихотворениями, загадками, рассказами о зимующих птицах, музыкальным альбомом «Голоса птиц»,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физкульминутками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сформировалась любознательность, творческие способности, познавательная активность, коммуникативные навыки.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их родители приняли активное участие в оказании помощи птицам в трудных зимних условиях. </a:t>
            </a:r>
          </a:p>
        </p:txBody>
      </p:sp>
      <p:pic>
        <p:nvPicPr>
          <p:cNvPr id="8194" name="Picture 2" descr="https://ds83.edusev.ru/uploads/800/765/section/34535/zanyatiya/pticy/23917385.png?1517564632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01" y="5183459"/>
            <a:ext cx="3718958" cy="16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6703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biologija/Kormushki-dlja-ptits/0007-006-Podkormka-pt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Autofit/>
          </a:bodyPr>
          <a:lstStyle/>
          <a:p>
            <a:pPr marL="0" indent="542925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дети задают вопрос: «Почему осенью одни птицы улетают в теплые края, а другие остаются зимовать?» ,«Что у одних хватает сил долететь, а у других нет?» Эти вопросы возникают, потому что  у детей     недостаточный уровень знаний о том, какие бывают птицы, чем они питаются, как живут, как выводят потомство и какую роль играют люди в жизни пернатых. Поэтому тема «Зимующие птицы» актуальна для развития личности  ребенка,  и мы развиваем эту тему  в таких направлениях как познавательно-речевое развитие, художественно-эстетическое и социально-личностное.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2925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– воспитывать интерес у детей к птицам, желание узнавать новые факты их жизни, желание оказать им помощь. </a:t>
            </a:r>
          </a:p>
          <a:p>
            <a:pPr marL="0" indent="542925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«Зимующие птицы» дети больше узнают о птицах, выяснят, чем питаются птицы зимой и как правильно их подкармливать, узнают , какие существуют кормушки для птиц.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ПАСПОРТ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Тип проекта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информационно-творческий.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b="1" dirty="0" smtClean="0">
                <a:solidFill>
                  <a:srgbClr val="002060"/>
                </a:solidFill>
              </a:rPr>
              <a:t>дети подготовительной группы, родители воспитанников, воспитатели группы.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Срок реализации проекта: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краткосрочный (2 неделя).</a:t>
            </a:r>
          </a:p>
        </p:txBody>
      </p:sp>
      <p:pic>
        <p:nvPicPr>
          <p:cNvPr id="1026" name="Picture 2" descr="https://ds02.infourok.ru/uploads/ex/027d/0004bd6c-71ed6a9f/hello_html_6f342c6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08" y="-315416"/>
            <a:ext cx="1708895" cy="22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pinimg.com/originals/43/52/78/435278ff583afd448e05bbfe3aa7ae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024"/>
            <a:ext cx="2808313" cy="22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2" y="-141256"/>
            <a:ext cx="49685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126" y="416151"/>
            <a:ext cx="872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элементарных экологических знаний о зимующих птицах, о правилах поведения в природе.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62889"/>
            <a:ext cx="465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0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предметно-развивающую среду по теме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 о зимующих птицах.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и интеллектуальных способностей воспитанников.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воспитанников и родителей к помощи птицам в трудных зимних условиях.</a:t>
            </a:r>
          </a:p>
          <a:p>
            <a:endParaRPr lang="ru-RU" dirty="0"/>
          </a:p>
        </p:txBody>
      </p:sp>
      <p:pic>
        <p:nvPicPr>
          <p:cNvPr id="5122" name="Picture 2" descr="http://www.playcast.ru/uploads/2018/11/20/261664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32" y="4848507"/>
            <a:ext cx="2198217" cy="20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7115196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I этап – подготовительный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5723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Обсуждение цели, задачи с детьми и родителями.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Создание необходимых условий для реализации проекта.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Перспективное планирование проекта.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Разработка и накопление методических материалов по проблеме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7860" y="671408"/>
            <a:ext cx="7572396" cy="2262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цели, задачи с детьми и родителями.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реализации проекта.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проекта.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накопление методических материалов по проблеме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4807"/>
            <a:ext cx="4176464" cy="76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81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475" y="2785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 (практический).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154181"/>
            <a:ext cx="76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эффективных методов и приёмов по расширению знаний дошкольников о зимующих птицах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149" y="4169844"/>
            <a:ext cx="30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 – заключительный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39176"/>
            <a:ext cx="8974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результата 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родителей выставке «Лучшая кормушка для птиц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Установка кормушки для птиц на участке детского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и воспитанников в городской акции «Синичкин дом».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«Покормим птиц зимой».</a:t>
            </a:r>
          </a:p>
        </p:txBody>
      </p:sp>
      <p:pic>
        <p:nvPicPr>
          <p:cNvPr id="6146" name="Picture 2" descr="http://www.playcast.ru/uploads/2017/10/04/235792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56" y="148188"/>
            <a:ext cx="2335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1926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endParaRPr lang="ru-RU" b="1" dirty="0" smtClean="0">
              <a:solidFill>
                <a:srgbClr val="002060"/>
              </a:solidFill>
              <a:latin typeface="Arial" charset="0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-71461"/>
            <a:ext cx="74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cs typeface="Arial" charset="0"/>
              </a:rPr>
              <a:t>Содержание работы  в процессе реализации проекта.</a:t>
            </a:r>
            <a:r>
              <a:rPr lang="ru-RU" sz="3200" i="1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42984"/>
            <a:ext cx="8784976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Игровая деятельность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Дидактические игры: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«Один-много», «Назови ласково», «Счёт птиц» , «Четвертый лишний», "Угадай птицу по описанию",  «Чей хвост?»,  «Кто что ест», « Узнай по голосу», «Что едят птицы».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Н/и</a:t>
            </a:r>
            <a:r>
              <a:rPr lang="ru-RU" sz="2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«Домино» (птицы) ,«Разрезные картинки»,   Лото. Лабиринт Зимующие птицы.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Сюжетно-ролевые игры: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«Птичий </a:t>
            </a:r>
            <a:r>
              <a:rPr lang="ru-RU" sz="2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двор».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Театрализация:</a:t>
            </a:r>
            <a:r>
              <a:rPr lang="ru-RU" sz="2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«Где обедал воробей</a:t>
            </a:r>
            <a:r>
              <a:rPr lang="ru-RU" sz="2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ds83.edusev.ru/uploads/800/765/section/34535/zanyatiya/pticy/23917385.png?1517564632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31" y="5517109"/>
            <a:ext cx="2657616" cy="11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72" y="897433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0653"/>
            <a:ext cx="4321999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наши пернатые друзья зимой»,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заботится о птицах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«Пользу или вред приносят птицы?»,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«Меню птиц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cs typeface="Arial" charset="0"/>
              </a:rPr>
              <a:t> </a:t>
            </a:r>
            <a:r>
              <a:rPr lang="ru-RU" sz="2400" b="1" i="1" dirty="0">
                <a:solidFill>
                  <a:srgbClr val="C00000"/>
                </a:solidFill>
                <a:cs typeface="Arial" charset="0"/>
              </a:rPr>
              <a:t>Решение проблемной ситуации: 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произойти, если не подкармливать птиц зимой».</a:t>
            </a:r>
          </a:p>
        </p:txBody>
      </p:sp>
      <p:pic>
        <p:nvPicPr>
          <p:cNvPr id="2050" name="Picture 2" descr="C:\Users\Дениска\Desktop\Новая папка\IMG_20190321_090822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14" y="-243408"/>
            <a:ext cx="4129394" cy="30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63" y="-243408"/>
            <a:ext cx="35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Ситуативный разговор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281" y="1513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дети с родителями заботятся о птицах зимой?».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44" y="3381600"/>
            <a:ext cx="4176464" cy="313234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7604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030288"/>
            <a:ext cx="3787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5537"/>
            <a:ext cx="366308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4194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ds02.infourok.ru/uploads/ex/027d/0004bd6c-71ed6a9f/hello_html_6f342c6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71" y="4869160"/>
            <a:ext cx="1708895" cy="22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laycast.ru/uploads/2017/10/04/235792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9" y="4856014"/>
            <a:ext cx="2705096" cy="20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721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webdesign.org/img_articles/1503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1086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 игры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164307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</a:t>
            </a:r>
            <a:r>
              <a:rPr lang="ru-RU" sz="3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«Снегири», «Воробушки и кот»,  «Зимующие и перелетные птицы», «Воробушки и автомобиль», «</a:t>
            </a:r>
            <a:r>
              <a:rPr lang="ru-RU" sz="3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Совушка</a:t>
            </a:r>
            <a:r>
              <a:rPr lang="ru-RU" sz="3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».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  <a:endParaRPr lang="ru-RU" sz="2800" i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Дениска\Desktop\Новая папка\IMG_20170324_12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8939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36" y="2689392"/>
            <a:ext cx="3812204" cy="285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ds83.edusev.ru/uploads/800/765/section/34535/zanyatiya/pticy/23917385.png?15175646323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21" y="5760840"/>
            <a:ext cx="3718958" cy="16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492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</vt:lpstr>
      <vt:lpstr>Актуальность проекта</vt:lpstr>
      <vt:lpstr>ПАСПОРТ ПРОЕКТА</vt:lpstr>
      <vt:lpstr>Цель проекта: </vt:lpstr>
      <vt:lpstr>I этап – подготовительный</vt:lpstr>
      <vt:lpstr>      </vt:lpstr>
      <vt:lpstr> </vt:lpstr>
      <vt:lpstr>Презентация PowerPoint</vt:lpstr>
      <vt:lpstr>Подвижные  игры </vt:lpstr>
      <vt:lpstr>Образовательная деятельность  Оригами «Зимующие птицы»</vt:lpstr>
      <vt:lpstr>Городская акция «Синичкин дом»</vt:lpstr>
      <vt:lpstr>Развешивание кормушек на территории детского сада</vt:lpstr>
      <vt:lpstr>Наблюдение за зимующими птицами на прогулке</vt:lpstr>
      <vt:lpstr>Совместные с родителями наблюдения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образовательный проект  «Зимующие птицы»</dc:title>
  <dc:creator>User1</dc:creator>
  <cp:lastModifiedBy>Дениска</cp:lastModifiedBy>
  <cp:revision>81</cp:revision>
  <dcterms:modified xsi:type="dcterms:W3CDTF">2019-04-02T16:34:37Z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1875916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